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4" r:id="rId4"/>
    <p:sldId id="275" r:id="rId5"/>
    <p:sldId id="276" r:id="rId6"/>
    <p:sldId id="260" r:id="rId7"/>
    <p:sldId id="277" r:id="rId8"/>
    <p:sldId id="282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B2890-1C84-4E5E-B913-57A9E2A80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6/19/2010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Microsoft_Office_Word_97_-_20036.doc"/><Relationship Id="rId4" Type="http://schemas.openxmlformats.org/officeDocument/2006/relationships/oleObject" Target="../embeddings/_________Microsoft_Office_Word_97_-_20035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9.doc"/><Relationship Id="rId4" Type="http://schemas.openxmlformats.org/officeDocument/2006/relationships/oleObject" Target="../embeddings/_________Microsoft_Office_Word_97_-_20038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Презентации  </a:t>
            </a:r>
            <a:r>
              <a:rPr lang="ru-RU" dirty="0" smtClean="0"/>
              <a:t>группы слушателей </a:t>
            </a:r>
            <a:r>
              <a:rPr lang="ru-RU" dirty="0" smtClean="0"/>
              <a:t> ( 1-го потока)курса «Основы </a:t>
            </a:r>
            <a:r>
              <a:rPr lang="ru-RU" dirty="0" smtClean="0"/>
              <a:t>религиозных культур и светской этики».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Православный  храм</a:t>
            </a:r>
            <a:endParaRPr lang="ru-R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81200" y="2971800"/>
          <a:ext cx="5068887" cy="3409950"/>
        </p:xfrm>
        <a:graphic>
          <a:graphicData uri="http://schemas.openxmlformats.org/presentationml/2006/ole">
            <p:oleObj spid="_x0000_s1028" name="Документ" r:id="rId4" imgW="5069120" imgH="3410168" progId="Word.Documen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66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068763" y="1628775"/>
            <a:ext cx="460851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Как дерево может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Укрыть от дождя,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Так храм защищает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Пришедший народ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От жизненных бурь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И душевных невзгод.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395288" y="333375"/>
            <a:ext cx="3673475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4343400" cy="2091396"/>
          </a:xfrm>
        </p:spPr>
        <p:txBody>
          <a:bodyPr>
            <a:normAutofit/>
          </a:bodyPr>
          <a:lstStyle/>
          <a:p>
            <a:endParaRPr lang="ru-RU" sz="4400" dirty="0" smtClean="0"/>
          </a:p>
          <a:p>
            <a:pPr>
              <a:buNone/>
            </a:pPr>
            <a:r>
              <a:rPr lang="ru-RU" sz="3600" dirty="0" smtClean="0"/>
              <a:t>Храм строился в форме корабля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4343400" cy="24243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Православный храм ковчег спасения для верующих от греховного потопа.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876800" y="5257800"/>
            <a:ext cx="4040187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Церковь Варвары Великомученицы. </a:t>
            </a:r>
            <a:r>
              <a:rPr lang="en-US" sz="2000" dirty="0" smtClean="0"/>
              <a:t>XVIII </a:t>
            </a:r>
            <a:r>
              <a:rPr lang="ru-RU" sz="2000" dirty="0" smtClean="0"/>
              <a:t>в.</a:t>
            </a:r>
          </a:p>
          <a:p>
            <a:pPr>
              <a:buNone/>
            </a:pPr>
            <a:r>
              <a:rPr lang="ru-RU" sz="2000" dirty="0" smtClean="0"/>
              <a:t>              г. Нерехта.</a:t>
            </a:r>
            <a:endParaRPr lang="ru-RU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953000" y="228600"/>
          <a:ext cx="3657600" cy="4890384"/>
        </p:xfrm>
        <a:graphic>
          <a:graphicData uri="http://schemas.openxmlformats.org/presentationml/2006/ole">
            <p:oleObj spid="_x0000_s2051" name="Документ" r:id="rId3" imgW="2849107" imgH="3810560" progId="Word.Document.8">
              <p:embed/>
            </p:oleObj>
          </a:graphicData>
        </a:graphic>
      </p:graphicFrame>
    </p:spTree>
  </p:cSld>
  <p:clrMapOvr>
    <a:masterClrMapping/>
  </p:clrMapOvr>
  <p:transition advTm="2643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Купол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Барабан                                                     Шея И.Христа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Корпус храма                                              Тело И.Христа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– тело Иисуса Христа</a:t>
            </a:r>
            <a:endParaRPr lang="ru-RU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041650" y="1524000"/>
          <a:ext cx="3059113" cy="3810000"/>
        </p:xfrm>
        <a:graphic>
          <a:graphicData uri="http://schemas.openxmlformats.org/presentationml/2006/ole">
            <p:oleObj spid="_x0000_s28674" name="Документ" r:id="rId3" imgW="3058685" imgH="3810560" progId="Word.Document.8">
              <p:embed/>
            </p:oleObj>
          </a:graphicData>
        </a:graphic>
      </p:graphicFrame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905001" y="2362200"/>
            <a:ext cx="2362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ru-RU" dirty="0" smtClean="0"/>
              <a:t>                                                                            </a:t>
            </a:r>
            <a:r>
              <a:rPr lang="ru-RU" sz="2800" dirty="0" smtClean="0"/>
              <a:t>Глава  И. Христа</a:t>
            </a:r>
            <a:endParaRPr lang="ru-RU" sz="2800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981201" y="3124199"/>
            <a:ext cx="2133600" cy="76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2438401" y="4038599"/>
            <a:ext cx="914400" cy="761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4876798" y="2590799"/>
            <a:ext cx="1295401" cy="762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876797" y="3124200"/>
            <a:ext cx="129540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638800" y="4038600"/>
            <a:ext cx="446087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idx="1"/>
          </p:nvPr>
        </p:nvGraphicFramePr>
        <p:xfrm>
          <a:off x="304800" y="1371600"/>
          <a:ext cx="2525713" cy="3810000"/>
        </p:xfrm>
        <a:graphic>
          <a:graphicData uri="http://schemas.openxmlformats.org/presentationml/2006/ole">
            <p:oleObj spid="_x0000_s29698" name="Документ" r:id="rId3" imgW="2525017" imgH="3810560" progId="Word.Documen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Виды Храмов</a:t>
            </a:r>
            <a:endParaRPr lang="ru-RU" sz="4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0" y="1447800"/>
            <a:ext cx="8610600" cy="4724399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ru-RU" dirty="0" smtClean="0"/>
          </a:p>
          <a:p>
            <a:pPr algn="l">
              <a:buNone/>
            </a:pPr>
            <a:r>
              <a:rPr lang="ru-RU" dirty="0" smtClean="0"/>
              <a:t>                                                                 Трёх купольный 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Однокупольный</a:t>
            </a:r>
          </a:p>
          <a:p>
            <a:pPr algn="l">
              <a:buNone/>
            </a:pPr>
            <a:r>
              <a:rPr lang="ru-RU" dirty="0" smtClean="0"/>
              <a:t>                                                             </a:t>
            </a:r>
          </a:p>
          <a:p>
            <a:pPr algn="l">
              <a:buNone/>
            </a:pPr>
            <a:r>
              <a:rPr lang="ru-RU" dirty="0" smtClean="0"/>
              <a:t>                                                                       </a:t>
            </a:r>
          </a:p>
          <a:p>
            <a:pPr algn="l">
              <a:buNone/>
            </a:pPr>
            <a:r>
              <a:rPr lang="ru-RU" dirty="0" smtClean="0"/>
              <a:t>                                                                          Пяти купольный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581400" y="1524000"/>
          <a:ext cx="1133475" cy="1344613"/>
        </p:xfrm>
        <a:graphic>
          <a:graphicData uri="http://schemas.openxmlformats.org/presentationml/2006/ole">
            <p:oleObj spid="_x0000_s29701" name="Документ" r:id="rId4" imgW="1133953" imgH="1344120" progId="Word.Document.8">
              <p:embed/>
            </p:oleObj>
          </a:graphicData>
        </a:graphic>
      </p:graphicFrame>
      <p:graphicFrame>
        <p:nvGraphicFramePr>
          <p:cNvPr id="29702" name="Object 3"/>
          <p:cNvGraphicFramePr>
            <a:graphicFrameLocks noChangeAspect="1"/>
          </p:cNvGraphicFramePr>
          <p:nvPr/>
        </p:nvGraphicFramePr>
        <p:xfrm>
          <a:off x="5257800" y="2971800"/>
          <a:ext cx="3392488" cy="2543175"/>
        </p:xfrm>
        <a:graphic>
          <a:graphicData uri="http://schemas.openxmlformats.org/presentationml/2006/ole">
            <p:oleObj spid="_x0000_s29702" name="Документ" r:id="rId5" imgW="4754393" imgH="3563556" progId="Word.Document.8">
              <p:embed/>
            </p:oleObj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Девяти купольный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Семи купольный                                        Тринадцати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купольный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Виды Храмов</a:t>
            </a:r>
            <a:endParaRPr lang="ru-RU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04800" y="1524000"/>
          <a:ext cx="3100959" cy="2743201"/>
        </p:xfrm>
        <a:graphic>
          <a:graphicData uri="http://schemas.openxmlformats.org/presentationml/2006/ole">
            <p:oleObj spid="_x0000_s30722" name="Документ" r:id="rId3" imgW="4306789" imgH="3810560" progId="Word.Document.8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629400" y="1544819"/>
          <a:ext cx="2105501" cy="2680744"/>
        </p:xfrm>
        <a:graphic>
          <a:graphicData uri="http://schemas.openxmlformats.org/presentationml/2006/ole">
            <p:oleObj spid="_x0000_s30723" name="Документ" r:id="rId4" imgW="2992066" imgH="3810560" progId="Word.Document.8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276600" y="4191000"/>
          <a:ext cx="3001328" cy="2286000"/>
        </p:xfrm>
        <a:graphic>
          <a:graphicData uri="http://schemas.openxmlformats.org/presentationml/2006/ole">
            <p:oleObj spid="_x0000_s30724" name="Документ" r:id="rId5" imgW="5002141" imgH="38105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устройство храма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352800" cy="4419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105400" y="1522126"/>
          <a:ext cx="3352800" cy="4497888"/>
        </p:xfrm>
        <a:graphic>
          <a:graphicData uri="http://schemas.openxmlformats.org/presentationml/2006/ole">
            <p:oleObj spid="_x0000_s3074" name="Документ" r:id="rId3" imgW="2839384" imgH="3810560" progId="Word.Document.8">
              <p:embed/>
            </p:oleObj>
          </a:graphicData>
        </a:graphic>
      </p:graphicFrame>
      <p:pic>
        <p:nvPicPr>
          <p:cNvPr id="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12000"/>
          </a:blip>
          <a:srcRect b="12236"/>
          <a:stretch>
            <a:fillRect/>
          </a:stretch>
        </p:blipFill>
        <p:spPr bwMode="auto">
          <a:xfrm>
            <a:off x="701064" y="2286000"/>
            <a:ext cx="3815373" cy="325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320674"/>
            <a:ext cx="88931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Схема </a:t>
            </a:r>
            <a:r>
              <a:rPr lang="ru-RU" sz="2800" b="1" dirty="0">
                <a:solidFill>
                  <a:srgbClr val="FF0000"/>
                </a:solidFill>
              </a:rPr>
              <a:t>внутреннего строения храма</a:t>
            </a:r>
            <a:r>
              <a:rPr lang="ru-RU" sz="2800" dirty="0" smtClean="0"/>
              <a:t>.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Паперть- место перед входом в храм                 Солея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250825" y="5822950"/>
            <a:ext cx="658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990000"/>
                </a:solidFill>
              </a:rPr>
              <a:t>Притвор – </a:t>
            </a:r>
            <a:r>
              <a:rPr lang="ru-RU" sz="2000" dirty="0">
                <a:solidFill>
                  <a:srgbClr val="990000"/>
                </a:solidFill>
              </a:rPr>
              <a:t>преддверие храма.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1447800" y="4495800"/>
            <a:ext cx="7937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990000"/>
                </a:solidFill>
              </a:rPr>
              <a:t>                        Амвон                                                                                                                                        Средняя </a:t>
            </a:r>
            <a:r>
              <a:rPr lang="ru-RU" sz="2000" b="1" dirty="0">
                <a:solidFill>
                  <a:srgbClr val="990000"/>
                </a:solidFill>
              </a:rPr>
              <a:t>часть </a:t>
            </a:r>
            <a:r>
              <a:rPr lang="ru-RU" sz="2000" b="1" dirty="0">
                <a:solidFill>
                  <a:srgbClr val="FF0000"/>
                </a:solidFill>
                <a:hlinkClick r:id="" action="ppaction://noaction"/>
              </a:rPr>
              <a:t>храма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–  </a:t>
            </a:r>
            <a:r>
              <a:rPr lang="ru-RU" sz="2000" dirty="0">
                <a:solidFill>
                  <a:srgbClr val="990000"/>
                </a:solidFill>
              </a:rPr>
              <a:t>место, где при богослужении стоят молящиеся.</a:t>
            </a:r>
          </a:p>
        </p:txBody>
      </p:sp>
      <p:sp>
        <p:nvSpPr>
          <p:cNvPr id="2053" name="Text Box 40"/>
          <p:cNvSpPr txBox="1">
            <a:spLocks noChangeArrowheads="1"/>
          </p:cNvSpPr>
          <p:nvPr/>
        </p:nvSpPr>
        <p:spPr bwMode="auto">
          <a:xfrm>
            <a:off x="1116013" y="2370138"/>
            <a:ext cx="71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4" name="Line 56"/>
          <p:cNvSpPr>
            <a:spLocks noChangeShapeType="1"/>
          </p:cNvSpPr>
          <p:nvPr/>
        </p:nvSpPr>
        <p:spPr bwMode="auto">
          <a:xfrm>
            <a:off x="4932363" y="1412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Text Box 68"/>
          <p:cNvSpPr txBox="1">
            <a:spLocks noChangeArrowheads="1"/>
          </p:cNvSpPr>
          <p:nvPr/>
        </p:nvSpPr>
        <p:spPr bwMode="auto">
          <a:xfrm>
            <a:off x="250825" y="0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5472113" y="1595438"/>
            <a:ext cx="36718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</a:rPr>
              <a:t>Алтарь</a:t>
            </a:r>
            <a:r>
              <a:rPr lang="ru-RU" sz="2000" dirty="0">
                <a:solidFill>
                  <a:srgbClr val="800000"/>
                </a:solidFill>
              </a:rPr>
              <a:t> - важнейшая часть христианского храма, расположен в восточной части </a:t>
            </a:r>
            <a:r>
              <a:rPr lang="ru-RU" sz="2000" dirty="0" smtClean="0">
                <a:solidFill>
                  <a:srgbClr val="800000"/>
                </a:solidFill>
              </a:rPr>
              <a:t>храма.</a:t>
            </a:r>
          </a:p>
          <a:p>
            <a:endParaRPr lang="ru-RU" sz="2000" dirty="0" smtClean="0">
              <a:solidFill>
                <a:srgbClr val="800000"/>
              </a:solidFill>
            </a:endParaRPr>
          </a:p>
          <a:p>
            <a:r>
              <a:rPr lang="ru-RU" sz="2000" b="1" dirty="0" smtClean="0">
                <a:solidFill>
                  <a:srgbClr val="800000"/>
                </a:solidFill>
              </a:rPr>
              <a:t>Иконостасом</a:t>
            </a:r>
          </a:p>
          <a:p>
            <a:endParaRPr lang="ru-RU" sz="2000" b="1" dirty="0" smtClean="0">
              <a:solidFill>
                <a:srgbClr val="800000"/>
              </a:solidFill>
            </a:endParaRPr>
          </a:p>
          <a:p>
            <a:r>
              <a:rPr lang="ru-RU" sz="2000" b="1" dirty="0" smtClean="0">
                <a:solidFill>
                  <a:srgbClr val="800000"/>
                </a:solidFill>
              </a:rPr>
              <a:t>Клирос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057" name="Rectangle 72"/>
          <p:cNvSpPr>
            <a:spLocks noChangeArrowheads="1"/>
          </p:cNvSpPr>
          <p:nvPr/>
        </p:nvSpPr>
        <p:spPr bwMode="auto">
          <a:xfrm>
            <a:off x="827088" y="1608138"/>
            <a:ext cx="2665412" cy="18208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74"/>
          <p:cNvSpPr>
            <a:spLocks noChangeArrowheads="1"/>
          </p:cNvSpPr>
          <p:nvPr/>
        </p:nvSpPr>
        <p:spPr bwMode="auto">
          <a:xfrm>
            <a:off x="611188" y="2370138"/>
            <a:ext cx="215900" cy="6413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Line 77"/>
          <p:cNvSpPr>
            <a:spLocks noChangeShapeType="1"/>
          </p:cNvSpPr>
          <p:nvPr/>
        </p:nvSpPr>
        <p:spPr bwMode="auto">
          <a:xfrm>
            <a:off x="34925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78"/>
          <p:cNvSpPr>
            <a:spLocks noChangeShapeType="1"/>
          </p:cNvSpPr>
          <p:nvPr/>
        </p:nvSpPr>
        <p:spPr bwMode="auto">
          <a:xfrm>
            <a:off x="3492500" y="34290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79"/>
          <p:cNvSpPr>
            <a:spLocks noChangeShapeType="1"/>
          </p:cNvSpPr>
          <p:nvPr/>
        </p:nvSpPr>
        <p:spPr bwMode="auto">
          <a:xfrm flipV="1">
            <a:off x="4140200" y="2708275"/>
            <a:ext cx="503238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80"/>
          <p:cNvSpPr>
            <a:spLocks noChangeShapeType="1"/>
          </p:cNvSpPr>
          <p:nvPr/>
        </p:nvSpPr>
        <p:spPr bwMode="auto">
          <a:xfrm>
            <a:off x="3492500" y="160813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81"/>
          <p:cNvSpPr>
            <a:spLocks noChangeShapeType="1"/>
          </p:cNvSpPr>
          <p:nvPr/>
        </p:nvSpPr>
        <p:spPr bwMode="auto">
          <a:xfrm>
            <a:off x="4140200" y="1608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83"/>
          <p:cNvSpPr>
            <a:spLocks noChangeShapeType="1"/>
          </p:cNvSpPr>
          <p:nvPr/>
        </p:nvSpPr>
        <p:spPr bwMode="auto">
          <a:xfrm>
            <a:off x="4140200" y="1608138"/>
            <a:ext cx="503238" cy="525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84"/>
          <p:cNvSpPr>
            <a:spLocks noChangeShapeType="1"/>
          </p:cNvSpPr>
          <p:nvPr/>
        </p:nvSpPr>
        <p:spPr bwMode="auto">
          <a:xfrm>
            <a:off x="4643438" y="2133600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Rectangle 85"/>
          <p:cNvSpPr>
            <a:spLocks noChangeArrowheads="1"/>
          </p:cNvSpPr>
          <p:nvPr/>
        </p:nvSpPr>
        <p:spPr bwMode="auto">
          <a:xfrm>
            <a:off x="3851275" y="2370138"/>
            <a:ext cx="288925" cy="338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Line 86"/>
          <p:cNvSpPr>
            <a:spLocks noChangeShapeType="1"/>
          </p:cNvSpPr>
          <p:nvPr/>
        </p:nvSpPr>
        <p:spPr bwMode="auto">
          <a:xfrm flipH="1">
            <a:off x="1116013" y="160813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87"/>
          <p:cNvSpPr>
            <a:spLocks noChangeShapeType="1"/>
          </p:cNvSpPr>
          <p:nvPr/>
        </p:nvSpPr>
        <p:spPr bwMode="auto">
          <a:xfrm>
            <a:off x="1547813" y="1608138"/>
            <a:ext cx="0" cy="182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144" name="Line 88"/>
          <p:cNvSpPr>
            <a:spLocks noChangeShapeType="1"/>
          </p:cNvSpPr>
          <p:nvPr/>
        </p:nvSpPr>
        <p:spPr bwMode="auto">
          <a:xfrm flipV="1">
            <a:off x="827088" y="3011488"/>
            <a:ext cx="288925" cy="2505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 flipV="1">
            <a:off x="1828800" y="2895600"/>
            <a:ext cx="380999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48" name="Line 92"/>
          <p:cNvSpPr>
            <a:spLocks noChangeShapeType="1"/>
          </p:cNvSpPr>
          <p:nvPr/>
        </p:nvSpPr>
        <p:spPr bwMode="auto">
          <a:xfrm flipH="1" flipV="1">
            <a:off x="3851275" y="1844675"/>
            <a:ext cx="1404938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88"/>
          <p:cNvSpPr>
            <a:spLocks noChangeShapeType="1"/>
          </p:cNvSpPr>
          <p:nvPr/>
        </p:nvSpPr>
        <p:spPr bwMode="auto">
          <a:xfrm>
            <a:off x="609600" y="1600200"/>
            <a:ext cx="152400" cy="91439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89"/>
          <p:cNvSpPr>
            <a:spLocks noChangeShapeType="1"/>
          </p:cNvSpPr>
          <p:nvPr/>
        </p:nvSpPr>
        <p:spPr bwMode="auto">
          <a:xfrm flipH="1">
            <a:off x="3429000" y="1371600"/>
            <a:ext cx="1600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89"/>
          <p:cNvSpPr>
            <a:spLocks noChangeShapeType="1"/>
          </p:cNvSpPr>
          <p:nvPr/>
        </p:nvSpPr>
        <p:spPr bwMode="auto">
          <a:xfrm flipH="1" flipV="1">
            <a:off x="3352800" y="3200400"/>
            <a:ext cx="2133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89"/>
          <p:cNvSpPr>
            <a:spLocks noChangeShapeType="1"/>
          </p:cNvSpPr>
          <p:nvPr/>
        </p:nvSpPr>
        <p:spPr bwMode="auto">
          <a:xfrm flipV="1">
            <a:off x="3352797" y="1600200"/>
            <a:ext cx="45719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89"/>
          <p:cNvSpPr>
            <a:spLocks noChangeShapeType="1"/>
          </p:cNvSpPr>
          <p:nvPr/>
        </p:nvSpPr>
        <p:spPr bwMode="auto">
          <a:xfrm flipH="1" flipV="1">
            <a:off x="3505200" y="2667000"/>
            <a:ext cx="1904998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89"/>
          <p:cNvSpPr>
            <a:spLocks noChangeShapeType="1"/>
          </p:cNvSpPr>
          <p:nvPr/>
        </p:nvSpPr>
        <p:spPr bwMode="auto">
          <a:xfrm flipV="1">
            <a:off x="3276600" y="2590800"/>
            <a:ext cx="66676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8" grpId="0"/>
      <p:bldP spid="45092" grpId="0"/>
      <p:bldP spid="45127" grpId="0"/>
      <p:bldP spid="45144" grpId="0" animBg="1"/>
      <p:bldP spid="45145" grpId="0" animBg="1"/>
      <p:bldP spid="4514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1550" y="620713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Иконостас.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1428750"/>
            <a:ext cx="4392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800000"/>
                </a:solidFill>
              </a:rPr>
              <a:t>Перегородка  с рядами икон,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800000"/>
                </a:solidFill>
              </a:rPr>
              <a:t>отделяющая алтарь от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800000"/>
                </a:solidFill>
              </a:rPr>
              <a:t>основной части храма</a:t>
            </a:r>
            <a:r>
              <a:rPr lang="ru-RU" sz="2400"/>
              <a:t>.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60350"/>
            <a:ext cx="35290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0" y="3357563"/>
            <a:ext cx="53641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>
                <a:solidFill>
                  <a:srgbClr val="990000"/>
                </a:solidFill>
              </a:rPr>
              <a:t>Иконы Спасителя, Богоматери,        храмовая икона.        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>
                <a:solidFill>
                  <a:srgbClr val="990000"/>
                </a:solidFill>
              </a:rPr>
              <a:t>Иконы двунадесятых праздников.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>
                <a:solidFill>
                  <a:srgbClr val="990000"/>
                </a:solidFill>
              </a:rPr>
              <a:t>Иконы апостолов, ангелов, святых.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>
                <a:solidFill>
                  <a:srgbClr val="990000"/>
                </a:solidFill>
              </a:rPr>
              <a:t>Иконы пророков.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>
                <a:solidFill>
                  <a:srgbClr val="990000"/>
                </a:solidFill>
              </a:rPr>
              <a:t>Иконы праотцев.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84175" y="1122363"/>
            <a:ext cx="56165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800000"/>
                </a:solidFill>
              </a:rPr>
              <a:t>Аналой </a:t>
            </a:r>
            <a:r>
              <a:rPr lang="ru-RU" sz="2000" dirty="0">
                <a:solidFill>
                  <a:srgbClr val="800000"/>
                </a:solidFill>
              </a:rPr>
              <a:t>– высокий столик особой формы со скошенной верхней доской, на котором располагается храмовая икона или икона ныне празднуемого церковного события.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6156325" y="1252538"/>
            <a:ext cx="26463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870325" y="3348038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800000"/>
                </a:solidFill>
              </a:rPr>
              <a:t>Канун</a:t>
            </a:r>
            <a:r>
              <a:rPr lang="ru-RU" sz="2000">
                <a:solidFill>
                  <a:srgbClr val="800000"/>
                </a:solidFill>
              </a:rPr>
              <a:t> – специальный столик</a:t>
            </a:r>
            <a:r>
              <a:rPr lang="ru-RU">
                <a:solidFill>
                  <a:srgbClr val="800000"/>
                </a:solidFill>
              </a:rPr>
              <a:t> </a:t>
            </a:r>
            <a:r>
              <a:rPr lang="ru-RU" sz="2000">
                <a:solidFill>
                  <a:srgbClr val="800000"/>
                </a:solidFill>
              </a:rPr>
              <a:t>с изображением  Распятия  и многими подставками для свечей.</a:t>
            </a:r>
          </a:p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" y="4868863"/>
            <a:ext cx="456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800000"/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3033713"/>
            <a:ext cx="2674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059113" y="5265738"/>
            <a:ext cx="5160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042988" y="333375"/>
            <a:ext cx="7759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Важное место в храме занимает …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  <p:bldP spid="583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235</Words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Бумажная</vt:lpstr>
      <vt:lpstr>Документ</vt:lpstr>
      <vt:lpstr>Православный  храм</vt:lpstr>
      <vt:lpstr>Православный храм ковчег спасения для верующих от греховного потопа.</vt:lpstr>
      <vt:lpstr>Храм – тело Иисуса Христа</vt:lpstr>
      <vt:lpstr>Виды Храмов</vt:lpstr>
      <vt:lpstr>Виды Храмов</vt:lpstr>
      <vt:lpstr>Внутреннее устройство храма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Лена  Королёва</dc:title>
  <cp:lastModifiedBy>Лаборатория</cp:lastModifiedBy>
  <cp:revision>53</cp:revision>
  <dcterms:modified xsi:type="dcterms:W3CDTF">2010-06-19T08:59:33Z</dcterms:modified>
</cp:coreProperties>
</file>