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5" r:id="rId11"/>
    <p:sldId id="263" r:id="rId12"/>
    <p:sldId id="264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2EAE-38E0-4924-8017-FFC01ECFE103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5F-8C4E-4EC9-B1EA-464F66462E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2EAE-38E0-4924-8017-FFC01ECFE103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5F-8C4E-4EC9-B1EA-464F6646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2EAE-38E0-4924-8017-FFC01ECFE103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5F-8C4E-4EC9-B1EA-464F6646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2EAE-38E0-4924-8017-FFC01ECFE103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5F-8C4E-4EC9-B1EA-464F6646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2EAE-38E0-4924-8017-FFC01ECFE103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EBCB5F-8C4E-4EC9-B1EA-464F6646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2EAE-38E0-4924-8017-FFC01ECFE103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5F-8C4E-4EC9-B1EA-464F6646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2EAE-38E0-4924-8017-FFC01ECFE103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5F-8C4E-4EC9-B1EA-464F6646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2EAE-38E0-4924-8017-FFC01ECFE103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5F-8C4E-4EC9-B1EA-464F6646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2EAE-38E0-4924-8017-FFC01ECFE103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5F-8C4E-4EC9-B1EA-464F6646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2EAE-38E0-4924-8017-FFC01ECFE103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5F-8C4E-4EC9-B1EA-464F6646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2EAE-38E0-4924-8017-FFC01ECFE103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CB5F-8C4E-4EC9-B1EA-464F6646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012EAE-38E0-4924-8017-FFC01ECFE103}" type="datetimeFigureOut">
              <a:rPr lang="ru-RU" smtClean="0"/>
              <a:pPr/>
              <a:t>08.05.2010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EBCB5F-8C4E-4EC9-B1EA-464F66462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tat11.privet.ru/lr/08239ae94389d99c3cd4ff2fabd19b7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ms.24open.ru/images/ce0b02c36a3cb08f878996ac4d47b3b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ive-24.ru/images/2cf8cb9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static.diary.ru/userdir/1/1/5/3/1153605/44167642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.i.ua/photo/images/pic/1/4/1792841_ea29e7dc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.i.ua/photo/images/pic/1/0/3787301_12b02b9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ms.24open.ru/images/419f999d7ad1db540ff39dfb2acb635a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ntent.foto.mail.ru/mail/westa5/_blogs/i-2168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har.ru/books/p370125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28601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Православное учение о человеке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486680" cy="2597632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Урок ОПК разработан</a:t>
            </a:r>
          </a:p>
          <a:p>
            <a:r>
              <a:rPr lang="ru-RU" sz="3200" b="1" i="1" dirty="0" smtClean="0"/>
              <a:t> Лебедевой Ольгой Васильевной, </a:t>
            </a:r>
          </a:p>
          <a:p>
            <a:r>
              <a:rPr lang="ru-RU" sz="3200" b="1" i="1" dirty="0" smtClean="0"/>
              <a:t>к. </a:t>
            </a:r>
            <a:r>
              <a:rPr lang="ru-RU" sz="3200" b="1" i="1" dirty="0" err="1" smtClean="0"/>
              <a:t>пед</a:t>
            </a:r>
            <a:r>
              <a:rPr lang="ru-RU" sz="3200" b="1" i="1" dirty="0" smtClean="0"/>
              <a:t>. наук, доцентом Костромского ГУ им. Н.А.Некрасова, учителем ОПК МОУ лицей №17 г. Костромы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Глаза – зеркало души</a:t>
            </a:r>
            <a:endParaRPr lang="ru-RU" sz="5400" dirty="0"/>
          </a:p>
        </p:txBody>
      </p:sp>
      <p:pic>
        <p:nvPicPr>
          <p:cNvPr id="34818" name="Picture 2" descr="Картинка 15 из 105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14488"/>
            <a:ext cx="5000660" cy="487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Душевное состояние человека</a:t>
            </a:r>
            <a:endParaRPr lang="ru-RU" dirty="0"/>
          </a:p>
        </p:txBody>
      </p:sp>
      <p:pic>
        <p:nvPicPr>
          <p:cNvPr id="32770" name="Picture 2" descr="Картинка 5 из 396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63828"/>
            <a:ext cx="4062322" cy="47512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1" y="2000240"/>
            <a:ext cx="41434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Объясните замысел </a:t>
            </a:r>
            <a:r>
              <a:rPr lang="ru-RU" sz="3600" b="1" i="1" dirty="0" smtClean="0"/>
              <a:t>художника,</a:t>
            </a:r>
          </a:p>
          <a:p>
            <a:r>
              <a:rPr lang="ru-RU" sz="3600" b="1" i="1" dirty="0"/>
              <a:t>и</a:t>
            </a:r>
            <a:r>
              <a:rPr lang="ru-RU" sz="3600" b="1" i="1" dirty="0" smtClean="0"/>
              <a:t>зобразившего на плакате такое состояние души,</a:t>
            </a:r>
          </a:p>
          <a:p>
            <a:r>
              <a:rPr lang="ru-RU" sz="3600" b="1" i="1" dirty="0"/>
              <a:t>к</a:t>
            </a:r>
            <a:r>
              <a:rPr lang="ru-RU" sz="3600" b="1" i="1" dirty="0" smtClean="0"/>
              <a:t>ак радость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Душевное состояние человека</a:t>
            </a:r>
            <a:endParaRPr lang="ru-RU" dirty="0"/>
          </a:p>
        </p:txBody>
      </p:sp>
      <p:pic>
        <p:nvPicPr>
          <p:cNvPr id="33794" name="Picture 2" descr="Картинка 6 из 20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4782596" cy="4357718"/>
          </a:xfrm>
          <a:prstGeom prst="rect">
            <a:avLst/>
          </a:prstGeom>
          <a:noFill/>
        </p:spPr>
      </p:pic>
      <p:pic>
        <p:nvPicPr>
          <p:cNvPr id="33796" name="Picture 4" descr="Картинка 21 из 208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428736"/>
            <a:ext cx="2543175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9" y="5572140"/>
            <a:ext cx="378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Душевная боль </a:t>
            </a:r>
          </a:p>
          <a:p>
            <a:r>
              <a:rPr lang="ru-RU" sz="2800" b="1" i="1" dirty="0" smtClean="0"/>
              <a:t>сильнее физической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Душевное состояние художника</a:t>
            </a:r>
            <a:endParaRPr lang="ru-RU" dirty="0"/>
          </a:p>
        </p:txBody>
      </p:sp>
      <p:pic>
        <p:nvPicPr>
          <p:cNvPr id="1026" name="Picture 2" descr="http://darudar.org/var/files/img/98/87/9887d3d190d53b5b85db8e71343f5342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75490" cy="4857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6072206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И. Е. Левитан. Березовая роща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294004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Душевное состояние художника</a:t>
            </a:r>
            <a:endParaRPr lang="ru-RU" sz="4400" dirty="0"/>
          </a:p>
        </p:txBody>
      </p:sp>
      <p:pic>
        <p:nvPicPr>
          <p:cNvPr id="25602" name="Picture 2" descr="http://www.art-catalog.ru/data_picture_new/artist_24/picture/big_500/repin_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7941"/>
            <a:ext cx="4429156" cy="65570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071942"/>
            <a:ext cx="2984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И.Е. Репин. </a:t>
            </a:r>
          </a:p>
          <a:p>
            <a:r>
              <a:rPr lang="ru-RU" sz="4000" b="1" i="1" dirty="0" smtClean="0"/>
              <a:t>Нищая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Чистота души и тела</a:t>
            </a:r>
            <a:endParaRPr lang="ru-RU" sz="4800" dirty="0"/>
          </a:p>
        </p:txBody>
      </p:sp>
      <p:pic>
        <p:nvPicPr>
          <p:cNvPr id="26626" name="Picture 2" descr="http://statica2.detstvo.ru/foto/original/2008/02/01/551f5ca6d6b5af0607acad43a312ad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996776"/>
            <a:ext cx="2341654" cy="3504058"/>
          </a:xfrm>
          <a:prstGeom prst="rect">
            <a:avLst/>
          </a:prstGeom>
          <a:noFill/>
        </p:spPr>
      </p:pic>
      <p:pic>
        <p:nvPicPr>
          <p:cNvPr id="26628" name="Picture 4" descr="Картинка 18 из 6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590185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Православное учение о человеке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15242" cy="275751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Чем Бог одарил человека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Когда болит душа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Что такое образ Божий в человеке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0"/>
            <a:ext cx="4714876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	В православии очень тесно связаны размышления о человеке и размышления  о Боге. Человек верит в Бога. А во что верит сам человек? Христиане считают, что Бог верит в человека. Бог доверяет человеку и поэтому дает ему свободу.</a:t>
            </a:r>
            <a:endParaRPr lang="ru-RU" sz="3200" b="1" dirty="0"/>
          </a:p>
        </p:txBody>
      </p:sp>
      <p:pic>
        <p:nvPicPr>
          <p:cNvPr id="5" name="Picture 2" descr="http://www.playcast.ru/uploads/2009/07/10/1080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286250" cy="2876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3071810"/>
            <a:ext cx="4786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Бог вложил в человека огромные </a:t>
            </a:r>
          </a:p>
          <a:p>
            <a:r>
              <a:rPr lang="ru-RU" sz="3200" b="1" dirty="0" smtClean="0"/>
              <a:t>возможности для роста. </a:t>
            </a:r>
          </a:p>
          <a:p>
            <a:r>
              <a:rPr lang="ru-RU" sz="3200" b="1" dirty="0" smtClean="0"/>
              <a:t> И этот рост нельзя измерить в сантиметрах.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 у </a:t>
            </a:r>
            <a:r>
              <a:rPr lang="ru-RU" sz="6000" dirty="0" err="1" smtClean="0"/>
              <a:t>ш</a:t>
            </a:r>
            <a:r>
              <a:rPr lang="ru-RU" sz="6000" dirty="0" smtClean="0"/>
              <a:t> а</a:t>
            </a:r>
            <a:endParaRPr lang="ru-RU" sz="6000" dirty="0"/>
          </a:p>
        </p:txBody>
      </p:sp>
      <p:pic>
        <p:nvPicPr>
          <p:cNvPr id="26626" name="Picture 2" descr="Картинка 1 из 11161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50025"/>
            <a:ext cx="3571900" cy="47309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1285860"/>
            <a:ext cx="44944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Жертву Христа, как и вообще все,</a:t>
            </a:r>
          </a:p>
          <a:p>
            <a:r>
              <a:rPr lang="ru-RU" sz="4000" b="1" dirty="0" smtClean="0"/>
              <a:t> человек не поймет, если не всмотрится </a:t>
            </a:r>
          </a:p>
          <a:p>
            <a:r>
              <a:rPr lang="ru-RU" sz="4000" b="1" dirty="0"/>
              <a:t>в</a:t>
            </a:r>
            <a:r>
              <a:rPr lang="ru-RU" sz="4000" b="1" dirty="0" smtClean="0"/>
              <a:t>нутрь себя самого.</a:t>
            </a:r>
          </a:p>
          <a:p>
            <a:r>
              <a:rPr lang="ru-RU" sz="4000" b="1" dirty="0" smtClean="0"/>
              <a:t> Это мир его души</a:t>
            </a:r>
            <a:endParaRPr lang="ru-RU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Душа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Прочитайте материал учебника </a:t>
            </a:r>
            <a:r>
              <a:rPr lang="ru-RU" sz="3600" b="1" i="1" dirty="0" smtClean="0"/>
              <a:t>на стр. 32-33 </a:t>
            </a:r>
            <a:r>
              <a:rPr lang="ru-RU" sz="3600" b="1" dirty="0" smtClean="0"/>
              <a:t>и узнайте, что такое </a:t>
            </a:r>
            <a:r>
              <a:rPr lang="ru-RU" sz="3600" b="1" i="1" dirty="0" smtClean="0">
                <a:solidFill>
                  <a:srgbClr val="FFFF00"/>
                </a:solidFill>
              </a:rPr>
              <a:t>душа</a:t>
            </a:r>
            <a:r>
              <a:rPr lang="ru-RU" sz="3600" b="1" dirty="0" smtClean="0"/>
              <a:t>, когда она </a:t>
            </a:r>
            <a:r>
              <a:rPr lang="ru-RU" sz="3600" b="1" i="1" dirty="0" smtClean="0">
                <a:solidFill>
                  <a:schemeClr val="bg1"/>
                </a:solidFill>
              </a:rPr>
              <a:t>болит</a:t>
            </a:r>
            <a:r>
              <a:rPr lang="ru-RU" sz="3600" b="1" dirty="0" smtClean="0"/>
              <a:t>, а когда </a:t>
            </a:r>
            <a:r>
              <a:rPr lang="ru-RU" sz="3600" b="1" i="1" dirty="0" smtClean="0">
                <a:solidFill>
                  <a:srgbClr val="C00000"/>
                </a:solidFill>
              </a:rPr>
              <a:t>радуется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28674" name="Picture 2" descr="Картинка 22 из 11161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2672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5929330"/>
            <a:ext cx="2989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Душа радуется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/>
              <a:t>Внутренний мир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495800" cy="505461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Бог Сам свободен – и людям Он подарил свободу</a:t>
            </a:r>
          </a:p>
          <a:p>
            <a:r>
              <a:rPr lang="ru-RU" sz="2800" b="1" dirty="0" smtClean="0"/>
              <a:t>Бог есть любовь – и людям Он подарил любовь</a:t>
            </a:r>
          </a:p>
          <a:p>
            <a:r>
              <a:rPr lang="ru-RU" sz="2800" b="1" dirty="0" smtClean="0"/>
              <a:t>Бог есть разум – и людям Он подарил способность мыслить.</a:t>
            </a:r>
          </a:p>
          <a:p>
            <a:r>
              <a:rPr lang="ru-RU" sz="2800" b="1" dirty="0" smtClean="0"/>
              <a:t>Бог есть творец – и людям он подарил способность творить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142984"/>
            <a:ext cx="5214942" cy="385765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Вместе эти дары Бога человеку составляют целый мир. Он так и называется –внутренний мир человека.</a:t>
            </a:r>
          </a:p>
          <a:p>
            <a:r>
              <a:rPr lang="ru-RU" sz="2800" b="1" dirty="0" smtClean="0"/>
              <a:t>Разум, свобода, любовь, творчество у христиан называются «образ Бога в человеке»</a:t>
            </a:r>
            <a:endParaRPr lang="ru-RU" sz="2800" b="1" dirty="0"/>
          </a:p>
        </p:txBody>
      </p:sp>
      <p:pic>
        <p:nvPicPr>
          <p:cNvPr id="29698" name="Picture 2" descr="Картинка 13 из 108284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286" y="4786322"/>
            <a:ext cx="2936714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Поразмышляй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6043626" cy="5023500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Когда мы говорим: </a:t>
            </a:r>
            <a:endParaRPr lang="ru-RU" sz="3200" b="1" dirty="0" smtClean="0"/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«</a:t>
            </a:r>
            <a:r>
              <a:rPr lang="ru-RU" sz="3200" b="1" i="1" dirty="0" smtClean="0">
                <a:solidFill>
                  <a:srgbClr val="FFFF00"/>
                </a:solidFill>
              </a:rPr>
              <a:t>душа болит»?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«душа </a:t>
            </a:r>
            <a:r>
              <a:rPr lang="ru-RU" sz="3200" b="1" i="1" dirty="0" smtClean="0">
                <a:solidFill>
                  <a:srgbClr val="FFFF00"/>
                </a:solidFill>
              </a:rPr>
              <a:t>поет» ?</a:t>
            </a:r>
            <a:endParaRPr lang="ru-RU" sz="3200" b="1" i="1" dirty="0" smtClean="0">
              <a:solidFill>
                <a:srgbClr val="FFFF00"/>
              </a:solidFill>
            </a:endParaRP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«душеполезное чтение»?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«душевный человек»?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«бездушный человек»?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«крик души»?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«малодушие»?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 «широта души»?</a:t>
            </a:r>
            <a:endParaRPr lang="ru-RU" sz="3200" b="1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30722" name="Picture 2" descr="Картинка 7 из 1295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357298"/>
            <a:ext cx="3164125" cy="50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500826" cy="630936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Дождик босиком по земле прошел, </a:t>
            </a:r>
            <a:br>
              <a:rPr lang="ru-RU" b="1" i="1" dirty="0" smtClean="0"/>
            </a:br>
            <a:r>
              <a:rPr lang="ru-RU" b="1" i="1" dirty="0" smtClean="0"/>
              <a:t>Клены по плечам хлопал… </a:t>
            </a:r>
            <a:br>
              <a:rPr lang="ru-RU" b="1" i="1" dirty="0" smtClean="0"/>
            </a:br>
            <a:r>
              <a:rPr lang="ru-RU" b="1" i="1" dirty="0" smtClean="0"/>
              <a:t>Если ясный день, это хорошо, </a:t>
            </a:r>
            <a:br>
              <a:rPr lang="ru-RU" b="1" i="1" dirty="0" smtClean="0"/>
            </a:br>
            <a:r>
              <a:rPr lang="ru-RU" b="1" i="1" dirty="0" smtClean="0"/>
              <a:t>А когда наоборот - плохо. </a:t>
            </a:r>
            <a:br>
              <a:rPr lang="ru-RU" b="1" i="1" dirty="0" smtClean="0"/>
            </a:br>
            <a:endParaRPr lang="ru-RU" b="1" i="1" dirty="0" smtClean="0"/>
          </a:p>
          <a:p>
            <a:r>
              <a:rPr lang="ru-RU" b="1" i="1" dirty="0" smtClean="0"/>
              <a:t>Слышишь, как звенят в небе высоко </a:t>
            </a:r>
            <a:br>
              <a:rPr lang="ru-RU" b="1" i="1" dirty="0" smtClean="0"/>
            </a:br>
            <a:r>
              <a:rPr lang="ru-RU" b="1" i="1" dirty="0" smtClean="0"/>
              <a:t>Солнечных лучей струны? </a:t>
            </a:r>
            <a:br>
              <a:rPr lang="ru-RU" b="1" i="1" dirty="0" smtClean="0"/>
            </a:br>
            <a:r>
              <a:rPr lang="ru-RU" b="1" i="1" dirty="0" smtClean="0"/>
              <a:t>Если добрый ты, то всегда легко, </a:t>
            </a:r>
            <a:br>
              <a:rPr lang="ru-RU" b="1" i="1" dirty="0" smtClean="0"/>
            </a:br>
            <a:r>
              <a:rPr lang="ru-RU" b="1" i="1" dirty="0" smtClean="0"/>
              <a:t>А когда наоборот - трудно. </a:t>
            </a:r>
            <a:br>
              <a:rPr lang="ru-RU" b="1" i="1" dirty="0" smtClean="0"/>
            </a:br>
            <a:endParaRPr lang="ru-RU" b="1" i="1" dirty="0" smtClean="0"/>
          </a:p>
          <a:p>
            <a:r>
              <a:rPr lang="ru-RU" b="1" i="1" dirty="0" smtClean="0"/>
              <a:t>С каждым поделись радостью своей, </a:t>
            </a:r>
            <a:br>
              <a:rPr lang="ru-RU" b="1" i="1" dirty="0" smtClean="0"/>
            </a:br>
            <a:r>
              <a:rPr lang="ru-RU" b="1" i="1" dirty="0" smtClean="0"/>
              <a:t>Рассыпая смех звучно… </a:t>
            </a:r>
            <a:br>
              <a:rPr lang="ru-RU" b="1" i="1" dirty="0" smtClean="0"/>
            </a:br>
            <a:r>
              <a:rPr lang="ru-RU" b="1" i="1" dirty="0" smtClean="0"/>
              <a:t>Если песни петь, с ними веселей, </a:t>
            </a:r>
            <a:br>
              <a:rPr lang="ru-RU" b="1" i="1" dirty="0" smtClean="0"/>
            </a:br>
            <a:r>
              <a:rPr lang="ru-RU" b="1" i="1" dirty="0" smtClean="0"/>
              <a:t>А когда наоборот - скучно!</a:t>
            </a:r>
            <a:endParaRPr lang="ru-RU" b="1" dirty="0"/>
          </a:p>
        </p:txBody>
      </p:sp>
      <p:pic>
        <p:nvPicPr>
          <p:cNvPr id="4" name="Рисунок 3" descr="http://s60.radikal.ru/i168/0904/2c/10b9dbd2731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71480"/>
            <a:ext cx="2443160" cy="298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57884" y="3857628"/>
            <a:ext cx="3429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«Если добрый ты»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сл. М. </a:t>
            </a:r>
            <a:r>
              <a:rPr lang="ru-RU" sz="2800" i="1" dirty="0" err="1" smtClean="0">
                <a:solidFill>
                  <a:srgbClr val="FFFF00"/>
                </a:solidFill>
              </a:rPr>
              <a:t>Пляцковского</a:t>
            </a:r>
            <a:r>
              <a:rPr lang="ru-RU" sz="2800" i="1" dirty="0" smtClean="0">
                <a:solidFill>
                  <a:srgbClr val="FFFF00"/>
                </a:solidFill>
              </a:rPr>
              <a:t>,  муз. Б.Савельева  м/</a:t>
            </a:r>
            <a:r>
              <a:rPr lang="ru-RU" sz="2800" i="1" dirty="0" err="1" smtClean="0">
                <a:solidFill>
                  <a:srgbClr val="FFFF00"/>
                </a:solidFill>
              </a:rPr>
              <a:t>ф</a:t>
            </a:r>
            <a:r>
              <a:rPr lang="ru-RU" sz="2800" i="1" dirty="0" smtClean="0">
                <a:solidFill>
                  <a:srgbClr val="FFFF00"/>
                </a:solidFill>
              </a:rPr>
              <a:t> "День рождения Леопольда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5400" dirty="0" smtClean="0"/>
              <a:t>Глаза – зеркало души</a:t>
            </a:r>
            <a:endParaRPr lang="ru-RU" sz="5400" dirty="0"/>
          </a:p>
        </p:txBody>
      </p:sp>
      <p:pic>
        <p:nvPicPr>
          <p:cNvPr id="31746" name="Picture 2" descr="http://allcrimea.net/news/photo/big/1257703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1410877"/>
            <a:ext cx="6405606" cy="4804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</TotalTime>
  <Words>302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Православное учение о человеке</vt:lpstr>
      <vt:lpstr>Православное учение о человеке</vt:lpstr>
      <vt:lpstr>Слайд 3</vt:lpstr>
      <vt:lpstr>Д у ш а</vt:lpstr>
      <vt:lpstr>Душа</vt:lpstr>
      <vt:lpstr>Внутренний мир человека</vt:lpstr>
      <vt:lpstr>Поразмышляй</vt:lpstr>
      <vt:lpstr>Слайд 8</vt:lpstr>
      <vt:lpstr>Глаза – зеркало души</vt:lpstr>
      <vt:lpstr>Глаза – зеркало души</vt:lpstr>
      <vt:lpstr>Душевное состояние человека</vt:lpstr>
      <vt:lpstr>Душевное состояние человека</vt:lpstr>
      <vt:lpstr>Душевное состояние художника</vt:lpstr>
      <vt:lpstr>Душевное состояние художника</vt:lpstr>
      <vt:lpstr>Чистота души и тела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Православное учение о человеке</dc:title>
  <dc:creator>1</dc:creator>
  <cp:lastModifiedBy>1</cp:lastModifiedBy>
  <cp:revision>21</cp:revision>
  <dcterms:created xsi:type="dcterms:W3CDTF">2010-05-04T21:01:22Z</dcterms:created>
  <dcterms:modified xsi:type="dcterms:W3CDTF">2010-05-08T19:34:40Z</dcterms:modified>
</cp:coreProperties>
</file>