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57" r:id="rId3"/>
    <p:sldId id="258" r:id="rId4"/>
    <p:sldId id="263" r:id="rId5"/>
    <p:sldId id="259" r:id="rId6"/>
    <p:sldId id="260" r:id="rId7"/>
    <p:sldId id="262" r:id="rId8"/>
    <p:sldId id="278" r:id="rId9"/>
    <p:sldId id="261" r:id="rId10"/>
    <p:sldId id="264" r:id="rId11"/>
    <p:sldId id="265" r:id="rId12"/>
    <p:sldId id="266" r:id="rId13"/>
    <p:sldId id="269" r:id="rId14"/>
    <p:sldId id="267" r:id="rId15"/>
    <p:sldId id="280" r:id="rId16"/>
    <p:sldId id="268" r:id="rId17"/>
    <p:sldId id="279" r:id="rId18"/>
    <p:sldId id="270" r:id="rId19"/>
    <p:sldId id="271" r:id="rId20"/>
    <p:sldId id="272" r:id="rId21"/>
    <p:sldId id="277" r:id="rId22"/>
    <p:sldId id="276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683-C0F2-412A-87A5-2512907EB3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7C26-28A4-4C0F-A77E-2D0AA6E7D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683-C0F2-412A-87A5-2512907EB3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7C26-28A4-4C0F-A77E-2D0AA6E7D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683-C0F2-412A-87A5-2512907EB3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7C26-28A4-4C0F-A77E-2D0AA6E7D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683-C0F2-412A-87A5-2512907EB3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7C26-28A4-4C0F-A77E-2D0AA6E7D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683-C0F2-412A-87A5-2512907EB3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7C26-28A4-4C0F-A77E-2D0AA6E7D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683-C0F2-412A-87A5-2512907EB3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7C26-28A4-4C0F-A77E-2D0AA6E7D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683-C0F2-412A-87A5-2512907EB3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7C26-28A4-4C0F-A77E-2D0AA6E7D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683-C0F2-412A-87A5-2512907EB3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7C26-28A4-4C0F-A77E-2D0AA6E7D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683-C0F2-412A-87A5-2512907EB3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7C26-28A4-4C0F-A77E-2D0AA6E7D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683-C0F2-412A-87A5-2512907EB3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7C26-28A4-4C0F-A77E-2D0AA6E7D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9683-C0F2-412A-87A5-2512907EB3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7C26-28A4-4C0F-A77E-2D0AA6E7D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39683-C0F2-412A-87A5-2512907EB309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7C26-28A4-4C0F-A77E-2D0AA6E7D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ltaypressa.ru/uploads/3-1262232656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046.radikal.ru/0803/0f/7413c4cc17da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1.liveinternet.ru/images/foto/b/3/953/1848953/f_13015340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8%D1%81%D1%83%D1%81_%D0%A5%D1%80%D0%B8%D1%81%D1%82%D0%BE%D1%81" TargetMode="External"/><Relationship Id="rId2" Type="http://schemas.openxmlformats.org/officeDocument/2006/relationships/hyperlink" Target="http://ru.wikipedia.org/wiki/%D0%9F%D1%80%D0%B8%D1%82%D1%87%D0%B8_%D0%98%D0%B8%D1%81%D1%83%D1%81%D0%B0_%D0%A5%D1%80%D0%B8%D1%81%D1%8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1%D0%B0%D0%BC%D0%B0%D1%80%D1%8F%D0%BD%D0%B5" TargetMode="External"/><Relationship Id="rId4" Type="http://schemas.openxmlformats.org/officeDocument/2006/relationships/hyperlink" Target="http://ru.wikipedia.org/wiki/%D0%95%D0%B2%D0%B0%D0%BD%D0%B3%D0%B5%D0%BB%D0%B8%D0%B5_%D0%BE%D1%82_%D0%9B%D1%83%D0%BA%D0%B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-cool.ru/images/photos/sleptsy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club.foto.ru/gallery/images/photo/2006/03/27/590077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1.liveinternet.ru/images/attach/b/3/21/1/21001147_svechi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azeta.lv/images/Paxmutova_27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.rozamira.org/pict/Kataev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ib.rus.ec/i/10/109210/cover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46.radikal.ru/i112/0904/eb/f52a2dd7ae70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46.radikal.ru/i112/0904/eb/f52a2dd7ae7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multiki.arjlover.net/ap/cvetik.semicvetik.avi/cvetik.semicvetik.avi.image3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Новая папка\DSCN06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118497" cy="6204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-main-pic" descr="Картинка 41 из 18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855091" cy="54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" descr="http://ru.trinixy.ru/pics/dog_lif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91691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5" descr="http://rodina-izmail.at.ua/_pu/0/s56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500594" cy="63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12 из 1143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759389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6 из 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827749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Елизавета Федоровна Романова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Е.Ф.Романова\Новая папка\190525fev9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714776" cy="4657168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Е.Ф.Романова\Новая папка\67472_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500174"/>
            <a:ext cx="3262306" cy="4611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19 из 48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428604"/>
            <a:ext cx="6000768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Притча о добром самарянине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Одна из известных </a:t>
            </a:r>
            <a:r>
              <a:rPr lang="ru-RU" b="1" dirty="0" smtClean="0">
                <a:hlinkClick r:id="rId2" action="ppaction://hlinkfile" tooltip="Притчи Иисуса Христа"/>
              </a:rPr>
              <a:t>притч</a:t>
            </a:r>
            <a:r>
              <a:rPr lang="ru-RU" b="1" dirty="0" smtClean="0"/>
              <a:t> </a:t>
            </a:r>
            <a:r>
              <a:rPr lang="ru-RU" b="1" dirty="0" smtClean="0">
                <a:hlinkClick r:id="rId3" action="ppaction://hlinkfile" tooltip="Иисус Христос"/>
              </a:rPr>
              <a:t>Иисуса Христа</a:t>
            </a:r>
            <a:r>
              <a:rPr lang="ru-RU" b="1" dirty="0" smtClean="0"/>
              <a:t>, упоминаемая в </a:t>
            </a:r>
            <a:r>
              <a:rPr lang="ru-RU" b="1" dirty="0" smtClean="0">
                <a:hlinkClick r:id="rId4" action="ppaction://hlinkfile" tooltip="Евангелие от Луки"/>
              </a:rPr>
              <a:t>Евангелии от Луки</a:t>
            </a:r>
            <a:r>
              <a:rPr lang="ru-RU" b="1" dirty="0" smtClean="0"/>
              <a:t>. Она рассказывает о милосердии и бескорыстной помощи попавшему в беду человеку со стороны прохожего </a:t>
            </a:r>
            <a:r>
              <a:rPr lang="ru-RU" b="1" dirty="0" smtClean="0">
                <a:hlinkClick r:id="rId5" action="ppaction://hlinkfile" tooltip="Самаряне"/>
              </a:rPr>
              <a:t>самарянина</a:t>
            </a:r>
            <a:r>
              <a:rPr lang="ru-RU" b="1" dirty="0" smtClean="0"/>
              <a:t> — представителя презираемой евреями этнической группы. </a:t>
            </a:r>
          </a:p>
          <a:p>
            <a:r>
              <a:rPr lang="ru-RU" b="1" dirty="0" smtClean="0"/>
              <a:t>Чему учит нас эта притча?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83 из 1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454028" cy="3143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643314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Аркадий Александрович  Пластов. Слепцы</a:t>
            </a:r>
            <a:endParaRPr lang="ru-RU" sz="2400" b="1" i="1" dirty="0"/>
          </a:p>
        </p:txBody>
      </p:sp>
      <p:pic>
        <p:nvPicPr>
          <p:cNvPr id="26628" name="Picture 4" descr="Картинка 4 из 171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500174"/>
            <a:ext cx="3473298" cy="4857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3" y="4714884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 </a:t>
            </a:r>
            <a:r>
              <a:rPr lang="ru-RU" sz="3200" b="1" i="1" dirty="0" smtClean="0">
                <a:solidFill>
                  <a:srgbClr val="C00000"/>
                </a:solidFill>
              </a:rPr>
              <a:t>стр. 44  учебника </a:t>
            </a:r>
            <a:r>
              <a:rPr lang="ru-RU" sz="3200" b="1" dirty="0" smtClean="0">
                <a:solidFill>
                  <a:srgbClr val="C00000"/>
                </a:solidFill>
              </a:rPr>
              <a:t>познакомься с разделом </a:t>
            </a:r>
            <a:r>
              <a:rPr lang="ru-RU" sz="3200" b="1" i="1" dirty="0" smtClean="0">
                <a:solidFill>
                  <a:srgbClr val="C00000"/>
                </a:solidFill>
              </a:rPr>
              <a:t>«Милостыня».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572296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/>
              <a:t>Снится мне ночной причал на родной реке.</a:t>
            </a:r>
          </a:p>
          <a:p>
            <a:pPr>
              <a:buNone/>
            </a:pPr>
            <a:r>
              <a:rPr lang="ru-RU" sz="3000" b="1" dirty="0" smtClean="0"/>
              <a:t>	Веры тонкая свеча у тебя в руке.</a:t>
            </a:r>
          </a:p>
          <a:p>
            <a:pPr>
              <a:buNone/>
            </a:pPr>
            <a:r>
              <a:rPr lang="ru-RU" sz="3000" b="1" dirty="0" smtClean="0"/>
              <a:t>	Ты пойми, что в этой мгле нет ни близких, ни родных,</a:t>
            </a:r>
          </a:p>
          <a:p>
            <a:pPr>
              <a:buNone/>
            </a:pPr>
            <a:r>
              <a:rPr lang="ru-RU" sz="3000" b="1" dirty="0" smtClean="0"/>
              <a:t>	Что несчастных на земле больше всех других</a:t>
            </a:r>
          </a:p>
          <a:p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Ты просящему подай, если он в беде,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	Тем количество добра умножив на земле.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	Милосердию учись, это встреча добрых рук.</a:t>
            </a:r>
          </a:p>
          <a:p>
            <a:pPr>
              <a:buNone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	На любовь ты не скупись, верный друг.</a:t>
            </a:r>
          </a:p>
          <a:p>
            <a:r>
              <a:rPr lang="ru-RU" sz="3000" b="1" dirty="0" smtClean="0"/>
              <a:t>Все мне снится по ночам: в дальнем </a:t>
            </a:r>
            <a:r>
              <a:rPr lang="ru-RU" sz="3000" b="1" dirty="0" err="1" smtClean="0"/>
              <a:t>далеке</a:t>
            </a:r>
            <a:endParaRPr lang="ru-RU" sz="3000" b="1" dirty="0" smtClean="0"/>
          </a:p>
          <a:p>
            <a:pPr>
              <a:buNone/>
            </a:pPr>
            <a:r>
              <a:rPr lang="ru-RU" sz="3000" b="1" dirty="0" smtClean="0"/>
              <a:t>	Веры тонкая свеча у тебя в руке.</a:t>
            </a:r>
          </a:p>
          <a:p>
            <a:pPr>
              <a:buNone/>
            </a:pPr>
            <a:r>
              <a:rPr lang="ru-RU" sz="3000" b="1" dirty="0" smtClean="0"/>
              <a:t>	От небесного луча, что на грешный мир пролит,</a:t>
            </a:r>
          </a:p>
          <a:p>
            <a:pPr>
              <a:buNone/>
            </a:pPr>
            <a:r>
              <a:rPr lang="ru-RU" sz="3000" b="1" dirty="0" smtClean="0"/>
              <a:t>	Веры тонкая свеча в темноте горит…</a:t>
            </a:r>
          </a:p>
          <a:p>
            <a:pPr>
              <a:buNone/>
            </a:pPr>
            <a:r>
              <a:rPr lang="ru-RU" b="1" dirty="0" smtClean="0"/>
              <a:t>	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7650" name="i-main-pic" descr="Картинка 69 из 1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250"/>
          <a:stretch>
            <a:fillRect/>
          </a:stretch>
        </p:blipFill>
        <p:spPr bwMode="auto">
          <a:xfrm>
            <a:off x="8072462" y="1643050"/>
            <a:ext cx="928694" cy="330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l_ImageName" descr="Цветик-семицвет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410"/>
            <a:ext cx="8643998" cy="648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5 из 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6881861" cy="51613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429264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r>
              <a:rPr lang="ru-RU" dirty="0" smtClean="0"/>
              <a:t>. </a:t>
            </a:r>
            <a:r>
              <a:rPr lang="ru-RU" sz="2800" b="1" dirty="0" err="1" smtClean="0"/>
              <a:t>Пахмутова</a:t>
            </a:r>
            <a:r>
              <a:rPr lang="ru-RU" sz="2800" b="1" dirty="0" smtClean="0"/>
              <a:t> и Н. Добронравов – участники благотворительного концерта для детей-сирот и инвалидов</a:t>
            </a:r>
            <a:endParaRPr lang="ru-RU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1560000">
            <a:off x="4652222" y="264655"/>
            <a:ext cx="1597325" cy="281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 rot="4380000">
            <a:off x="5618965" y="1722667"/>
            <a:ext cx="1628281" cy="283888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По-мощь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без-дом-ным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8360000">
            <a:off x="5145407" y="3251968"/>
            <a:ext cx="1586173" cy="293215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Уте-шение</a:t>
            </a:r>
            <a:r>
              <a:rPr lang="ru-RU" sz="2800" b="1" dirty="0" smtClean="0">
                <a:solidFill>
                  <a:schemeClr val="bg1"/>
                </a:solidFill>
              </a:rPr>
              <a:t> в горе и беде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-960000">
            <a:off x="2972629" y="-62926"/>
            <a:ext cx="1637639" cy="3051763"/>
          </a:xfrm>
          <a:prstGeom prst="ellipse">
            <a:avLst/>
          </a:prstGeom>
          <a:solidFill>
            <a:srgbClr val="BE2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По-мощь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пожи-лым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лю-дям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7640000">
            <a:off x="1739195" y="1272992"/>
            <a:ext cx="1471678" cy="29092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21900000">
            <a:off x="3355476" y="4126786"/>
            <a:ext cx="1791608" cy="27306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Уход</a:t>
            </a:r>
          </a:p>
          <a:p>
            <a:pPr algn="ctr"/>
            <a:r>
              <a:rPr lang="ru-RU" sz="2800" b="1" dirty="0" smtClean="0"/>
              <a:t>за боль-</a:t>
            </a:r>
          </a:p>
          <a:p>
            <a:pPr algn="ctr"/>
            <a:r>
              <a:rPr lang="ru-RU" sz="2800" b="1" dirty="0" err="1" smtClean="0"/>
              <a:t>ными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животными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 rot="3960000">
            <a:off x="1805802" y="2996966"/>
            <a:ext cx="1668213" cy="3010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ердце 10"/>
          <p:cNvSpPr/>
          <p:nvPr/>
        </p:nvSpPr>
        <p:spPr>
          <a:xfrm>
            <a:off x="3643306" y="2714620"/>
            <a:ext cx="1571636" cy="155734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1560000">
            <a:off x="4652222" y="264655"/>
            <a:ext cx="1597325" cy="281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Уход </a:t>
            </a:r>
          </a:p>
          <a:p>
            <a:pPr algn="ctr"/>
            <a:r>
              <a:rPr lang="ru-RU" sz="2800" b="1" dirty="0" smtClean="0"/>
              <a:t>за </a:t>
            </a:r>
          </a:p>
          <a:p>
            <a:pPr algn="ctr"/>
            <a:r>
              <a:rPr lang="ru-RU" sz="2800" b="1" dirty="0" err="1" smtClean="0"/>
              <a:t>боль-ными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 rot="4380000">
            <a:off x="5618965" y="1722667"/>
            <a:ext cx="1628281" cy="283888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По-мощь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без-дом-ным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8360000">
            <a:off x="5145407" y="3251968"/>
            <a:ext cx="1586173" cy="29321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Уте-шение</a:t>
            </a:r>
            <a:r>
              <a:rPr lang="ru-RU" sz="2800" b="1" dirty="0" smtClean="0">
                <a:solidFill>
                  <a:schemeClr val="bg1"/>
                </a:solidFill>
              </a:rPr>
              <a:t> в горе и беде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-960000">
            <a:off x="2972629" y="-62926"/>
            <a:ext cx="1637639" cy="3051763"/>
          </a:xfrm>
          <a:prstGeom prst="ellipse">
            <a:avLst/>
          </a:prstGeom>
          <a:solidFill>
            <a:srgbClr val="BE2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По-мощь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пожи-лым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лю-дям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7640000">
            <a:off x="1739195" y="1272992"/>
            <a:ext cx="1471678" cy="290927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21900000">
            <a:off x="3355476" y="4126786"/>
            <a:ext cx="1791608" cy="27306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Уход</a:t>
            </a:r>
          </a:p>
          <a:p>
            <a:pPr algn="ctr"/>
            <a:r>
              <a:rPr lang="ru-RU" sz="2800" b="1" dirty="0" smtClean="0"/>
              <a:t>за боль-</a:t>
            </a:r>
          </a:p>
          <a:p>
            <a:pPr algn="ctr"/>
            <a:r>
              <a:rPr lang="ru-RU" sz="2800" b="1" dirty="0" err="1" smtClean="0"/>
              <a:t>ными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животными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 rot="3960000">
            <a:off x="1805802" y="2996966"/>
            <a:ext cx="1668213" cy="30101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По-мощь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инвалидам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2428869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Милостыня</a:t>
            </a:r>
            <a:endParaRPr lang="ru-RU" sz="2800" b="1" dirty="0"/>
          </a:p>
        </p:txBody>
      </p:sp>
      <p:sp>
        <p:nvSpPr>
          <p:cNvPr id="11" name="Сердце 10"/>
          <p:cNvSpPr/>
          <p:nvPr/>
        </p:nvSpPr>
        <p:spPr>
          <a:xfrm>
            <a:off x="3643306" y="2714620"/>
            <a:ext cx="1571636" cy="155734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14290"/>
            <a:ext cx="4572032" cy="1785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Григорий Николаевич Журавлев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C:\Documents and Settings\1\Рабочий стол\ОПК\Журавлёв Григорий\Видеоряд\Григорий Журавл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929090" cy="58936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627" y="2714620"/>
            <a:ext cx="414337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Русский живописец,</a:t>
            </a:r>
          </a:p>
          <a:p>
            <a:r>
              <a:rPr lang="ru-RU" sz="3200" b="1" dirty="0" smtClean="0"/>
              <a:t> иконописец</a:t>
            </a:r>
          </a:p>
          <a:p>
            <a:r>
              <a:rPr lang="ru-RU" sz="3200" b="1" dirty="0" smtClean="0"/>
              <a:t> (</a:t>
            </a:r>
            <a:r>
              <a:rPr lang="ru-RU" sz="3200" b="1" i="1" dirty="0" smtClean="0"/>
              <a:t>1858-1916)</a:t>
            </a:r>
          </a:p>
          <a:p>
            <a:r>
              <a:rPr lang="ru-RU" sz="3200" b="1" dirty="0" smtClean="0"/>
              <a:t>из села Утевка </a:t>
            </a:r>
          </a:p>
          <a:p>
            <a:r>
              <a:rPr lang="ru-RU" sz="3200" b="1" dirty="0" smtClean="0"/>
              <a:t>Самарской губернии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512376/Image406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643050"/>
            <a:ext cx="3885594" cy="335758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357166"/>
            <a:ext cx="47863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Будьте внимательными, вдруг кому-то нужна ваша помощь!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ждите, когда вас попросят, а помогите нуждающимся!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14d255a0763"/>
          <p:cNvPicPr>
            <a:picLocks noChangeAspect="1" noChangeArrowheads="1"/>
          </p:cNvPicPr>
          <p:nvPr/>
        </p:nvPicPr>
        <p:blipFill>
          <a:blip r:embed="rId2"/>
          <a:srcRect b="6462"/>
          <a:stretch>
            <a:fillRect/>
          </a:stretch>
        </p:blipFill>
        <p:spPr bwMode="auto">
          <a:xfrm>
            <a:off x="142844" y="214290"/>
            <a:ext cx="485775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Картинка 1 из 8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214422"/>
            <a:ext cx="3555459" cy="26615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4286256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Валентин Петрович</a:t>
            </a:r>
          </a:p>
          <a:p>
            <a:r>
              <a:rPr lang="ru-RU" sz="4000" b="1" dirty="0" smtClean="0"/>
              <a:t>Катаев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4214842" cy="658336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Вспомните, на какие желания Женя израсходовала лепестки </a:t>
            </a:r>
            <a:r>
              <a:rPr lang="ru-RU" b="1" dirty="0" err="1" smtClean="0">
                <a:solidFill>
                  <a:schemeClr val="tx1"/>
                </a:solidFill>
              </a:rPr>
              <a:t>цветика-семицветика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460" name="Picture 4" descr="Картинка 42 из 4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453059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-main-pic" descr="Картинка 27 из 2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114" y="428604"/>
            <a:ext cx="818643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7 из 2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1490" t="23256" r="17095"/>
          <a:stretch>
            <a:fillRect/>
          </a:stretch>
        </p:blipFill>
        <p:spPr bwMode="auto">
          <a:xfrm>
            <a:off x="4714876" y="928670"/>
            <a:ext cx="2928958" cy="536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i-main-pic" descr="Картинка 4 из 24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6885" r="35272"/>
          <a:stretch>
            <a:fillRect/>
          </a:stretch>
        </p:blipFill>
        <p:spPr bwMode="auto">
          <a:xfrm>
            <a:off x="661659" y="928670"/>
            <a:ext cx="341565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572560" cy="2357454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СО</a:t>
            </a:r>
            <a:r>
              <a:rPr lang="ru-RU" sz="3600" b="1" dirty="0" smtClean="0">
                <a:solidFill>
                  <a:srgbClr val="C00000"/>
                </a:solidFill>
              </a:rPr>
              <a:t>-ЧУВСТВИЕ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СО</a:t>
            </a:r>
            <a:r>
              <a:rPr lang="ru-RU" sz="3600" b="1" dirty="0" smtClean="0">
                <a:solidFill>
                  <a:srgbClr val="C00000"/>
                </a:solidFill>
              </a:rPr>
              <a:t>-СТРАДАНИЕ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СО</a:t>
            </a:r>
            <a:r>
              <a:rPr lang="ru-RU" sz="3600" b="1" dirty="0" smtClean="0">
                <a:solidFill>
                  <a:srgbClr val="C00000"/>
                </a:solidFill>
              </a:rPr>
              <a:t>-ПЕРЕЖИВАНИЕ</a:t>
            </a:r>
          </a:p>
          <a:p>
            <a:pPr>
              <a:buNone/>
            </a:pPr>
            <a:r>
              <a:rPr lang="ru-RU" sz="3200" b="1" dirty="0" smtClean="0"/>
              <a:t>	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3313" name="Рисунок 1" descr="http://www.proza.ru/pics/2010/02/09/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22084"/>
            <a:ext cx="6429420" cy="42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436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b="1" dirty="0" smtClean="0"/>
              <a:t>	Приставка </a:t>
            </a:r>
            <a:r>
              <a:rPr lang="ru-RU" sz="4400" b="1" i="1" dirty="0">
                <a:solidFill>
                  <a:srgbClr val="C00000"/>
                </a:solidFill>
              </a:rPr>
              <a:t>СО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4400" b="1" dirty="0"/>
              <a:t>означает своего рода причастность к чему-либо, присоединение, общее участие</a:t>
            </a:r>
          </a:p>
          <a:p>
            <a:pPr>
              <a:buNone/>
            </a:pPr>
            <a:r>
              <a:rPr lang="ru-RU" sz="4400" b="1" dirty="0"/>
              <a:t>	</a:t>
            </a:r>
          </a:p>
          <a:p>
            <a:pPr>
              <a:buNone/>
            </a:pPr>
            <a:r>
              <a:rPr lang="ru-RU" sz="4400" b="1" dirty="0"/>
              <a:t>	Слову </a:t>
            </a:r>
            <a:r>
              <a:rPr lang="ru-RU" sz="4400" b="1" i="1" dirty="0">
                <a:solidFill>
                  <a:srgbClr val="C00000"/>
                </a:solidFill>
              </a:rPr>
              <a:t>сострадание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4400" b="1" dirty="0"/>
              <a:t>близко по значению  одному из самых красивых слов </a:t>
            </a:r>
            <a:r>
              <a:rPr lang="ru-RU" sz="4400" b="1" dirty="0" smtClean="0"/>
              <a:t>– </a:t>
            </a:r>
            <a:r>
              <a:rPr lang="ru-RU" sz="4400" b="1" i="1" dirty="0" smtClean="0">
                <a:solidFill>
                  <a:srgbClr val="C00000"/>
                </a:solidFill>
              </a:rPr>
              <a:t>милосердие. </a:t>
            </a:r>
            <a:r>
              <a:rPr lang="ru-RU" sz="4400" b="1" i="1" dirty="0" smtClean="0"/>
              <a:t>Оно говорит о сердце, которое милует, любит и жалеет.</a:t>
            </a:r>
            <a:endParaRPr lang="ru-RU" sz="4400" b="1" i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86874" cy="92869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МИЛОСЕРДИЕ И СОСТРАДАНИЕ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1428736"/>
            <a:ext cx="5214974" cy="492922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О том, что любовь бывает с заплаканным лицом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Кого называют ближним</a:t>
            </a:r>
          </a:p>
          <a:p>
            <a:pPr>
              <a:lnSpc>
                <a:spcPct val="22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Как христианин должен относиться к ближним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6" descr="http://a18002.rimg.info/icon/1853429000fc23805a1b9ef7a58a8c05b61c3f05e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68"/>
          <a:stretch>
            <a:fillRect/>
          </a:stretch>
        </p:blipFill>
        <p:spPr bwMode="auto">
          <a:xfrm>
            <a:off x="285720" y="2500306"/>
            <a:ext cx="322938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184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Вспомните, на какие желания Женя израсходовала лепестки цветика-семицветика?</vt:lpstr>
      <vt:lpstr>Презентация PowerPoint</vt:lpstr>
      <vt:lpstr>Презентация PowerPoint</vt:lpstr>
      <vt:lpstr>Презентация PowerPoint</vt:lpstr>
      <vt:lpstr>Презентация PowerPoint</vt:lpstr>
      <vt:lpstr>МИЛОСЕРДИЕ И СОСТРАДАНИЕ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Елизавета Федоровна Романова</vt:lpstr>
      <vt:lpstr>Презентация PowerPoint</vt:lpstr>
      <vt:lpstr>Притча о добром самарянине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Григорий Николаевич Журавлев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Лариса</cp:lastModifiedBy>
  <cp:revision>67</cp:revision>
  <dcterms:created xsi:type="dcterms:W3CDTF">2010-05-18T19:20:35Z</dcterms:created>
  <dcterms:modified xsi:type="dcterms:W3CDTF">2011-04-08T06:49:41Z</dcterms:modified>
</cp:coreProperties>
</file>